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5"/>
  </p:sldMasterIdLst>
  <p:notesMasterIdLst>
    <p:notesMasterId r:id="rId18"/>
  </p:notesMasterIdLst>
  <p:sldIdLst>
    <p:sldId id="260" r:id="rId6"/>
    <p:sldId id="258" r:id="rId7"/>
    <p:sldId id="275" r:id="rId8"/>
    <p:sldId id="273" r:id="rId9"/>
    <p:sldId id="272" r:id="rId10"/>
    <p:sldId id="270" r:id="rId11"/>
    <p:sldId id="274" r:id="rId12"/>
    <p:sldId id="279" r:id="rId13"/>
    <p:sldId id="280" r:id="rId14"/>
    <p:sldId id="281" r:id="rId15"/>
    <p:sldId id="277" r:id="rId16"/>
    <p:sldId id="259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C2E"/>
    <a:srgbClr val="8C9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4676" autoAdjust="0"/>
  </p:normalViewPr>
  <p:slideViewPr>
    <p:cSldViewPr snapToGrid="0">
      <p:cViewPr varScale="1">
        <p:scale>
          <a:sx n="80" d="100"/>
          <a:sy n="80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645FD-9AB8-4875-982D-CF49475405C0}" type="datetimeFigureOut">
              <a:rPr lang="en-CA" smtClean="0"/>
              <a:t>28/03/2019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9F46B-098D-4E1A-8DC6-5B2301E00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281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9F46B-098D-4E1A-8DC6-5B2301E00B0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53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9F46B-098D-4E1A-8DC6-5B2301E00B0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485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5" y="1536603"/>
            <a:ext cx="11756570" cy="1777416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15" y="3602038"/>
            <a:ext cx="1175657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8C969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222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CA" noProof="0" dirty="0" smtClean="0"/>
              <a:t>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26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CA" noProof="0" dirty="0" smtClean="0"/>
              <a:t>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00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225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686" y="4267200"/>
            <a:ext cx="9782629" cy="1317172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cap="none" baseline="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04686" y="2745128"/>
            <a:ext cx="9782629" cy="1500187"/>
          </a:xfrm>
        </p:spPr>
        <p:txBody>
          <a:bodyPr anchor="b">
            <a:normAutofit/>
          </a:bodyPr>
          <a:lstStyle>
            <a:lvl1pPr marL="0" indent="0">
              <a:spcBef>
                <a:spcPts val="480"/>
              </a:spcBef>
              <a:buNone/>
              <a:defRPr sz="2000">
                <a:solidFill>
                  <a:srgbClr val="8C969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39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715" y="2113090"/>
            <a:ext cx="5802085" cy="40638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2113089"/>
            <a:ext cx="5802085" cy="40638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01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800892"/>
            <a:ext cx="11756570" cy="1325563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7715" y="2209801"/>
            <a:ext cx="5779861" cy="495866"/>
          </a:xfrm>
        </p:spPr>
        <p:txBody>
          <a:bodyPr anchor="b"/>
          <a:lstStyle>
            <a:lvl1pPr marL="0" indent="0">
              <a:spcBef>
                <a:spcPts val="576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7715" y="2789014"/>
            <a:ext cx="5779861" cy="34006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CA" noProof="0" dirty="0" smtClean="0"/>
              <a:t>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2209801"/>
            <a:ext cx="5802084" cy="495867"/>
          </a:xfrm>
        </p:spPr>
        <p:txBody>
          <a:bodyPr anchor="b"/>
          <a:lstStyle>
            <a:lvl1pPr marL="0" indent="0">
              <a:spcBef>
                <a:spcPts val="576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789013"/>
            <a:ext cx="5802084" cy="3400650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CA" noProof="0" dirty="0" smtClean="0"/>
              <a:t>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13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28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smtClean="0"/>
              <a:t>‹#›</a:t>
            </a:fld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278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6" y="987426"/>
            <a:ext cx="4554310" cy="1069974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7" y="987426"/>
            <a:ext cx="6791097" cy="51521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noProof="0" dirty="0" smtClean="0"/>
              <a:t>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16" y="2057400"/>
            <a:ext cx="4554310" cy="40821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7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682027"/>
            <a:ext cx="7315200" cy="566928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38400" y="686253"/>
            <a:ext cx="7315200" cy="39407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04029"/>
            <a:ext cx="7315200" cy="804672"/>
          </a:xfrm>
        </p:spPr>
        <p:txBody>
          <a:bodyPr>
            <a:normAutofit/>
          </a:bodyPr>
          <a:lstStyle>
            <a:lvl1pPr marL="0" indent="0">
              <a:spcBef>
                <a:spcPts val="336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‹#›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955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15" y="787528"/>
            <a:ext cx="117565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15" y="2198913"/>
            <a:ext cx="11756570" cy="397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77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C969B"/>
                </a:solidFill>
              </a:defRPr>
            </a:lvl1pPr>
          </a:lstStyle>
          <a:p>
            <a:r>
              <a:rPr lang="en-US" smtClean="0"/>
              <a:t>Government of Yukon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6921" y="6356352"/>
            <a:ext cx="5951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C969B"/>
                </a:solidFill>
              </a:defRPr>
            </a:lvl1pPr>
          </a:lstStyle>
          <a:p>
            <a:endParaRPr lang="en-C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1085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C969B"/>
                </a:solidFill>
              </a:defRPr>
            </a:lvl1pPr>
          </a:lstStyle>
          <a:p>
            <a:fld id="{1877DA17-AE8C-4E8A-9D22-6317634FEA89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40" y="1"/>
            <a:ext cx="6461760" cy="787527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277012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68"/>
        </a:spcBef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768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768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768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768"/>
        </a:spcBef>
        <a:buFont typeface="Nunito Sans" panose="00000500000000000000" pitchFamily="2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m.ca/Documents/tools/MAMP/Guide-Building-Sustainable-and-Resilient-Communities-with-Asset-Management-EN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cm.ca/en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am.ca/" TargetMode="External"/><Relationship Id="rId2" Type="http://schemas.openxmlformats.org/officeDocument/2006/relationships/hyperlink" Target="http://cnam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mscanada.org/ho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berta.ca/municipal-asset-management.aspx" TargetMode="External"/><Relationship Id="rId2" Type="http://schemas.openxmlformats.org/officeDocument/2006/relationships/hyperlink" Target="https://www.assetmanagementbc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imnetwork.c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yc-yk.ca/asset_management_community_of_practice/resources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setmanagement.toolkitnwtac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etmanagementbc.ca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254" y="426727"/>
            <a:ext cx="10840379" cy="101486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244C5A"/>
                </a:solidFill>
                <a:latin typeface="Montserrat Bold"/>
                <a:cs typeface="Montserrat Bold"/>
              </a:rPr>
              <a:t>Asset Management – Resources and Funding</a:t>
            </a:r>
            <a:endParaRPr lang="en-US" sz="3600" dirty="0">
              <a:solidFill>
                <a:srgbClr val="244C5A"/>
              </a:solidFill>
              <a:latin typeface="Montserrat Bold"/>
              <a:cs typeface="Montserrat Bold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4003" y="1340948"/>
            <a:ext cx="10840379" cy="653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>
              <a:solidFill>
                <a:srgbClr val="F2A900"/>
              </a:solidFill>
              <a:latin typeface="+mn-lt"/>
              <a:cs typeface="Arial Unicode MS" panose="020B0604020202020204" pitchFamily="34" charset="-128"/>
            </a:endParaRPr>
          </a:p>
        </p:txBody>
      </p:sp>
      <p:pic>
        <p:nvPicPr>
          <p:cNvPr id="7" name="Picture 6" descr="YG_Aurora_75%_Twilight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2289527"/>
            <a:ext cx="8432800" cy="2768600"/>
          </a:xfrm>
          <a:prstGeom prst="rect">
            <a:avLst/>
          </a:prstGeom>
        </p:spPr>
      </p:pic>
      <p:pic>
        <p:nvPicPr>
          <p:cNvPr id="4" name="Picture 3" descr="GYWordmark_2018_RG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744" y="5661377"/>
            <a:ext cx="1892808" cy="67970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94003" y="1084997"/>
            <a:ext cx="4512776" cy="1188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rgbClr val="361C2E"/>
                </a:solidFill>
                <a:latin typeface="+mn-lt"/>
                <a:cs typeface="Arial Unicode MS" panose="020B0604020202020204" pitchFamily="34" charset="-128"/>
              </a:rPr>
              <a:t>Yukon Community of Practice</a:t>
            </a:r>
          </a:p>
          <a:p>
            <a:pPr algn="l"/>
            <a:r>
              <a:rPr lang="en-US" sz="1400" dirty="0" smtClean="0">
                <a:solidFill>
                  <a:srgbClr val="361C2E"/>
                </a:solidFill>
                <a:latin typeface="+mn-lt"/>
                <a:cs typeface="Arial Unicode MS" panose="020B0604020202020204" pitchFamily="34" charset="-128"/>
              </a:rPr>
              <a:t>March 29, 2019</a:t>
            </a:r>
            <a:endParaRPr lang="en-US" sz="1200" dirty="0">
              <a:solidFill>
                <a:srgbClr val="361C2E"/>
              </a:solidFill>
              <a:latin typeface="+mn-lt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431" y="5314384"/>
            <a:ext cx="564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accent1"/>
                </a:solidFill>
              </a:rPr>
              <a:t>Community </a:t>
            </a:r>
            <a:r>
              <a:rPr lang="en-CA" b="1" dirty="0">
                <a:solidFill>
                  <a:schemeClr val="accent1"/>
                </a:solidFill>
              </a:rPr>
              <a:t>Services | Community Affairs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51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How/where </a:t>
            </a:r>
            <a:r>
              <a:rPr lang="en-CA" sz="3200" dirty="0" smtClean="0"/>
              <a:t>do I </a:t>
            </a:r>
            <a:r>
              <a:rPr lang="en-CA" sz="3200" dirty="0" smtClean="0"/>
              <a:t>start … and continue?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03" y="2198913"/>
            <a:ext cx="10439682" cy="3978049"/>
          </a:xfrm>
        </p:spPr>
        <p:txBody>
          <a:bodyPr/>
          <a:lstStyle/>
          <a:p>
            <a:r>
              <a:rPr lang="en-CA" sz="2400" dirty="0"/>
              <a:t>Sign up for </a:t>
            </a:r>
            <a:r>
              <a:rPr lang="en-CA" sz="2400" dirty="0" smtClean="0"/>
              <a:t>newsletters (example from AMBC)</a:t>
            </a:r>
            <a:endParaRPr lang="en-CA" sz="2400" dirty="0"/>
          </a:p>
          <a:p>
            <a:r>
              <a:rPr lang="en-CA" sz="2400" dirty="0"/>
              <a:t>Go to a CNAM conference</a:t>
            </a:r>
          </a:p>
          <a:p>
            <a:r>
              <a:rPr lang="en-CA" sz="2400" dirty="0"/>
              <a:t>Watch a CNAM webinar</a:t>
            </a:r>
          </a:p>
          <a:p>
            <a:r>
              <a:rPr lang="en-CA" sz="2400" dirty="0"/>
              <a:t>FCM </a:t>
            </a:r>
            <a:r>
              <a:rPr lang="en-CA" sz="2400" dirty="0" smtClean="0"/>
              <a:t>presentation</a:t>
            </a:r>
          </a:p>
          <a:p>
            <a:r>
              <a:rPr lang="en-CA" sz="2400" dirty="0" smtClean="0"/>
              <a:t>Visit other Communities of Practice websites</a:t>
            </a:r>
            <a:endParaRPr lang="en-CA" sz="2400" dirty="0" smtClean="0"/>
          </a:p>
          <a:p>
            <a:r>
              <a:rPr lang="en-CA" sz="2400" dirty="0" smtClean="0"/>
              <a:t>Read, read, </a:t>
            </a:r>
            <a:r>
              <a:rPr lang="en-CA" sz="2400" dirty="0" smtClean="0"/>
              <a:t>read</a:t>
            </a:r>
          </a:p>
          <a:p>
            <a:r>
              <a:rPr lang="en-CA" sz="2400" dirty="0" smtClean="0"/>
              <a:t>Contact us!!</a:t>
            </a:r>
            <a:endParaRPr lang="en-CA" sz="2400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9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51881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787528"/>
            <a:ext cx="11756570" cy="961759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Future of Asset Management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576223"/>
            <a:ext cx="11756570" cy="360074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Building asset management culture in your organization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 smtClean="0"/>
              <a:t>Infrastructure Funding and Gas Tax Funding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Turn-over in your organizations</a:t>
            </a:r>
          </a:p>
          <a:p>
            <a:endParaRPr lang="en-CA" sz="2400" dirty="0"/>
          </a:p>
          <a:p>
            <a:r>
              <a:rPr lang="en-CA" sz="2400" dirty="0"/>
              <a:t>Linking asset management, environmental sustainability and climate change</a:t>
            </a:r>
          </a:p>
          <a:p>
            <a:endParaRPr lang="en-CA" sz="2400" b="1" dirty="0"/>
          </a:p>
          <a:p>
            <a:endParaRPr lang="en-CA" sz="2400" i="1" dirty="0" smtClean="0">
              <a:hlinkClick r:id="rId2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10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410634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629" y="2465695"/>
            <a:ext cx="9782629" cy="131717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Questions</a:t>
            </a:r>
            <a:r>
              <a:rPr lang="en-CA" dirty="0" smtClean="0"/>
              <a:t>?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Comments?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11</a:t>
            </a:fld>
            <a:endParaRPr lang="en-CA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7625301" y="5144494"/>
            <a:ext cx="3331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Kirsti</a:t>
            </a:r>
            <a:r>
              <a:rPr lang="en-CA" dirty="0" smtClean="0"/>
              <a:t> de </a:t>
            </a:r>
            <a:r>
              <a:rPr lang="en-CA" dirty="0" err="1" smtClean="0"/>
              <a:t>Vries</a:t>
            </a:r>
            <a:endParaRPr lang="en-CA" dirty="0" smtClean="0"/>
          </a:p>
          <a:p>
            <a:r>
              <a:rPr lang="en-CA" dirty="0" smtClean="0"/>
              <a:t>Community Advisor</a:t>
            </a:r>
          </a:p>
          <a:p>
            <a:r>
              <a:rPr lang="en-CA" dirty="0" smtClean="0"/>
              <a:t>Community Affairs, YG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904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5802" y="364314"/>
            <a:ext cx="11756570" cy="1325563"/>
          </a:xfrm>
        </p:spPr>
        <p:txBody>
          <a:bodyPr>
            <a:normAutofit/>
          </a:bodyPr>
          <a:lstStyle/>
          <a:p>
            <a:r>
              <a:rPr lang="en-CA" sz="3200" dirty="0" smtClean="0"/>
              <a:t>Overview - Asset Management in Canada</a:t>
            </a:r>
            <a:endParaRPr lang="en-CA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65474" y="1689877"/>
            <a:ext cx="10980371" cy="42471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Federation </a:t>
            </a:r>
            <a:r>
              <a:rPr lang="en-CA" sz="2400" dirty="0"/>
              <a:t>of Canadian Municipalities (FCM)</a:t>
            </a:r>
          </a:p>
          <a:p>
            <a:r>
              <a:rPr lang="en-CA" sz="2400" dirty="0"/>
              <a:t>Canadian Network of Asset Managers (CNAM)</a:t>
            </a:r>
          </a:p>
          <a:p>
            <a:r>
              <a:rPr lang="en-CA" sz="2400" dirty="0"/>
              <a:t>NAMS </a:t>
            </a:r>
            <a:r>
              <a:rPr lang="en-CA" sz="2400" dirty="0" smtClean="0"/>
              <a:t>Canada</a:t>
            </a:r>
          </a:p>
          <a:p>
            <a:r>
              <a:rPr lang="en-CA" sz="2400" dirty="0" smtClean="0"/>
              <a:t>Communities of Practice around Canada</a:t>
            </a:r>
          </a:p>
          <a:p>
            <a:pPr marL="457200" lvl="1" indent="0">
              <a:buNone/>
            </a:pPr>
            <a:r>
              <a:rPr lang="en-CA" sz="2400" dirty="0" smtClean="0"/>
              <a:t>Yukon AM Community of Practice</a:t>
            </a:r>
          </a:p>
          <a:p>
            <a:pPr marL="457200" lvl="1" indent="0">
              <a:buNone/>
            </a:pPr>
            <a:r>
              <a:rPr lang="en-CA" sz="2400" dirty="0" smtClean="0"/>
              <a:t>NWT Community of Practice</a:t>
            </a:r>
          </a:p>
          <a:p>
            <a:pPr marL="457200" lvl="1" indent="0">
              <a:buNone/>
            </a:pPr>
            <a:r>
              <a:rPr lang="en-CA" sz="2400" dirty="0" smtClean="0"/>
              <a:t>Asset Management BC (AMBC)</a:t>
            </a:r>
          </a:p>
          <a:p>
            <a:pPr marL="457200" lvl="1" indent="0">
              <a:buNone/>
            </a:pPr>
            <a:r>
              <a:rPr lang="en-CA" sz="2400" dirty="0" smtClean="0"/>
              <a:t>Atlantic Infrastructure Management Network (AIM Network</a:t>
            </a:r>
            <a:r>
              <a:rPr lang="en-CA" sz="2400" dirty="0" smtClean="0"/>
              <a:t>)</a:t>
            </a:r>
          </a:p>
          <a:p>
            <a:pPr marL="457200" lvl="1" indent="0">
              <a:buNone/>
            </a:pPr>
            <a:r>
              <a:rPr lang="en-CA" sz="2400" dirty="0" smtClean="0"/>
              <a:t>And more….</a:t>
            </a:r>
            <a:endParaRPr lang="en-CA" sz="2400" dirty="0" smtClean="0"/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pPr>
              <a:spcAft>
                <a:spcPts val="1200"/>
              </a:spcAft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pPr/>
              <a:t>1</a:t>
            </a:fld>
            <a:endParaRPr lang="en-CA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87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5802" y="985962"/>
            <a:ext cx="11756570" cy="109728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FCM – Federation of Canadian </a:t>
            </a:r>
            <a:r>
              <a:rPr lang="en-CA" sz="3200" dirty="0"/>
              <a:t>Municipalities</a:t>
            </a:r>
            <a:br>
              <a:rPr lang="en-CA" sz="3200" dirty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2700" b="0" dirty="0" smtClean="0"/>
              <a:t>“</a:t>
            </a:r>
            <a:r>
              <a:rPr lang="en-CA" sz="2700" b="0" dirty="0"/>
              <a:t>We are the national voice for Canada’s local governments”</a:t>
            </a:r>
            <a:br>
              <a:rPr lang="en-CA" sz="2700" b="0" dirty="0"/>
            </a:br>
            <a:endParaRPr lang="en-CA" sz="2700" b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486893" y="2083242"/>
            <a:ext cx="10487391" cy="369735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sz="2800" dirty="0" smtClean="0"/>
              <a:t>	</a:t>
            </a:r>
            <a:endParaRPr lang="en-CA" sz="2800" dirty="0"/>
          </a:p>
          <a:p>
            <a:pPr>
              <a:spcAft>
                <a:spcPts val="1200"/>
              </a:spcAft>
            </a:pPr>
            <a:r>
              <a:rPr lang="en-CA" sz="2400" dirty="0" smtClean="0"/>
              <a:t>Resources</a:t>
            </a:r>
          </a:p>
          <a:p>
            <a:pPr>
              <a:spcAft>
                <a:spcPts val="1200"/>
              </a:spcAft>
            </a:pPr>
            <a:r>
              <a:rPr lang="en-CA" sz="2400" dirty="0" smtClean="0"/>
              <a:t>Guides</a:t>
            </a:r>
          </a:p>
          <a:p>
            <a:pPr>
              <a:spcAft>
                <a:spcPts val="1200"/>
              </a:spcAft>
            </a:pPr>
            <a:r>
              <a:rPr lang="en-CA" sz="2400" dirty="0" smtClean="0"/>
              <a:t>Presentations – i.e. </a:t>
            </a:r>
            <a:r>
              <a:rPr lang="en-CA" sz="2400" dirty="0" smtClean="0"/>
              <a:t>a ready-to-use presentation for council</a:t>
            </a:r>
            <a:endParaRPr lang="en-CA" sz="2400" dirty="0" smtClean="0"/>
          </a:p>
          <a:p>
            <a:pPr>
              <a:spcAft>
                <a:spcPts val="1200"/>
              </a:spcAft>
            </a:pPr>
            <a:r>
              <a:rPr lang="en-CA" sz="2400" dirty="0" smtClean="0"/>
              <a:t>Videos</a:t>
            </a:r>
            <a:endParaRPr lang="en-CA" sz="2400" dirty="0" smtClean="0"/>
          </a:p>
          <a:p>
            <a:pPr>
              <a:spcAft>
                <a:spcPts val="1200"/>
              </a:spcAft>
            </a:pPr>
            <a:r>
              <a:rPr lang="en-CA" sz="2400" dirty="0" smtClean="0"/>
              <a:t>Funding – MAMP, Municipal Asset Management Program</a:t>
            </a:r>
          </a:p>
          <a:p>
            <a:pPr marL="0" indent="0">
              <a:spcAft>
                <a:spcPts val="1200"/>
              </a:spcAft>
              <a:buNone/>
            </a:pPr>
            <a:endParaRPr lang="en-CA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pPr/>
              <a:t>2</a:t>
            </a:fld>
            <a:endParaRPr lang="en-CA" noProof="0" dirty="0"/>
          </a:p>
        </p:txBody>
      </p:sp>
      <p:sp>
        <p:nvSpPr>
          <p:cNvPr id="2" name="TextBox 1"/>
          <p:cNvSpPr txBox="1"/>
          <p:nvPr/>
        </p:nvSpPr>
        <p:spPr>
          <a:xfrm>
            <a:off x="5224007" y="6114553"/>
            <a:ext cx="268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hlinkClick r:id="rId3"/>
              </a:rPr>
              <a:t>https://fcm.ca/en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728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787529"/>
            <a:ext cx="11756570" cy="119234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CNAM -</a:t>
            </a:r>
            <a:r>
              <a:rPr lang="en-CA" sz="3200" dirty="0"/>
              <a:t/>
            </a:r>
            <a:br>
              <a:rPr lang="en-CA" sz="3200" dirty="0"/>
            </a:br>
            <a:r>
              <a:rPr lang="en-CA" sz="3200" dirty="0"/>
              <a:t>Canadian </a:t>
            </a:r>
            <a:r>
              <a:rPr lang="en-CA" sz="3200" dirty="0" smtClean="0"/>
              <a:t>Network of Asset Managers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099144"/>
            <a:ext cx="6699919" cy="3912042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The </a:t>
            </a:r>
            <a:r>
              <a:rPr lang="en-CA" sz="2400" dirty="0">
                <a:hlinkClick r:id="rId2" tooltip="CNAM"/>
              </a:rPr>
              <a:t>Canadian Network of Asset Managers</a:t>
            </a:r>
            <a:r>
              <a:rPr lang="en-CA" sz="2400" dirty="0"/>
              <a:t> is the association of public infrastructure asset management in Canada. 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Yearly Asset Management Conference  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May 6-9, 2019 in Kelowna, BC</a:t>
            </a:r>
          </a:p>
          <a:p>
            <a:r>
              <a:rPr lang="en-CA" sz="2400" dirty="0" smtClean="0"/>
              <a:t>Newsletter</a:t>
            </a:r>
          </a:p>
          <a:p>
            <a:r>
              <a:rPr lang="en-CA" sz="2400" dirty="0" smtClean="0"/>
              <a:t>Webinars</a:t>
            </a:r>
          </a:p>
          <a:p>
            <a:r>
              <a:rPr lang="en-CA" sz="2400" dirty="0" smtClean="0"/>
              <a:t>“Asset Management 101”</a:t>
            </a:r>
          </a:p>
          <a:p>
            <a:endParaRPr lang="en-CA" sz="2400" dirty="0">
              <a:hlinkClick r:id="rId3"/>
            </a:endParaRPr>
          </a:p>
          <a:p>
            <a:endParaRPr lang="en-CA" sz="2400" dirty="0"/>
          </a:p>
          <a:p>
            <a:endParaRPr lang="en-CA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3</a:t>
            </a:fld>
            <a:endParaRPr lang="en-CA" noProof="0" dirty="0"/>
          </a:p>
        </p:txBody>
      </p:sp>
      <p:pic>
        <p:nvPicPr>
          <p:cNvPr id="7" name="Picture 2" descr="https://swoogo.s3.amazonaws.com/uploads/medium/221122-5c1bfc7b336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407" y="1856223"/>
            <a:ext cx="4414763" cy="37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45711" y="6356350"/>
            <a:ext cx="397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hlinkClick r:id="rId3"/>
              </a:rPr>
              <a:t>https://cnam.ca/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6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NAMS Canada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2198913"/>
            <a:ext cx="11756570" cy="2802457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NAMS </a:t>
            </a:r>
            <a:r>
              <a:rPr lang="en-CA" sz="2400" b="1" dirty="0"/>
              <a:t>Canada Mission</a:t>
            </a:r>
            <a:endParaRPr lang="en-CA" sz="2400" dirty="0"/>
          </a:p>
          <a:p>
            <a:pPr marL="0" indent="0">
              <a:buNone/>
            </a:pPr>
            <a:r>
              <a:rPr lang="en-CA" sz="2400" dirty="0"/>
              <a:t>To be the peak Canadian professional association that leads public works and services, infrastructure planning, delivery, and operations</a:t>
            </a:r>
            <a:r>
              <a:rPr lang="en-CA" sz="2400" dirty="0" smtClean="0"/>
              <a:t>.</a:t>
            </a:r>
          </a:p>
          <a:p>
            <a:endParaRPr lang="en-CA" dirty="0" smtClean="0"/>
          </a:p>
          <a:p>
            <a:r>
              <a:rPr lang="en-CA" sz="2400" dirty="0" smtClean="0"/>
              <a:t>NAMS Training </a:t>
            </a:r>
            <a:endParaRPr lang="en-CA" sz="2400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4</a:t>
            </a:fld>
            <a:endParaRPr lang="en-CA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4405023" y="5526157"/>
            <a:ext cx="399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hlinkClick r:id="rId2"/>
              </a:rPr>
              <a:t>http://www.namscanada.org/home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888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729" y="2113091"/>
            <a:ext cx="10070144" cy="4079479"/>
          </a:xfrm>
        </p:spPr>
        <p:txBody>
          <a:bodyPr>
            <a:normAutofit/>
          </a:bodyPr>
          <a:lstStyle/>
          <a:p>
            <a:r>
              <a:rPr lang="en-CA" sz="2400" dirty="0" smtClean="0"/>
              <a:t>Asset Management BC (AMBC)</a:t>
            </a:r>
          </a:p>
          <a:p>
            <a:pPr marL="457200" lvl="1" indent="0">
              <a:buNone/>
            </a:pPr>
            <a:r>
              <a:rPr lang="en-CA" sz="2400" dirty="0">
                <a:hlinkClick r:id="rId2"/>
              </a:rPr>
              <a:t>https://www.assetmanagementbc.ca/</a:t>
            </a:r>
            <a:endParaRPr lang="en-CA" sz="2400" dirty="0" smtClean="0"/>
          </a:p>
          <a:p>
            <a:r>
              <a:rPr lang="en-CA" sz="2400" dirty="0" smtClean="0"/>
              <a:t>Asset Management in Alberta</a:t>
            </a:r>
          </a:p>
          <a:p>
            <a:pPr marL="457200" lvl="1" indent="0">
              <a:buNone/>
            </a:pPr>
            <a:r>
              <a:rPr lang="en-CA" sz="2400" dirty="0">
                <a:hlinkClick r:id="rId3"/>
              </a:rPr>
              <a:t>https://www.alberta.ca/municipal-asset-management.aspx</a:t>
            </a:r>
            <a:r>
              <a:rPr lang="en-CA" sz="2400" dirty="0" smtClean="0"/>
              <a:t> </a:t>
            </a:r>
          </a:p>
          <a:p>
            <a:r>
              <a:rPr lang="en-CA" sz="2400" dirty="0" smtClean="0"/>
              <a:t>Atlantic Infrastructure Management Network</a:t>
            </a:r>
          </a:p>
          <a:p>
            <a:pPr marL="457200" lvl="1" indent="0">
              <a:buNone/>
            </a:pPr>
            <a:r>
              <a:rPr lang="en-CA" sz="2400" dirty="0">
                <a:hlinkClick r:id="rId4"/>
              </a:rPr>
              <a:t>https://www.aimnetwork.ca</a:t>
            </a:r>
            <a:r>
              <a:rPr lang="en-CA" sz="2400" dirty="0" smtClean="0">
                <a:hlinkClick r:id="rId4"/>
              </a:rPr>
              <a:t>/</a:t>
            </a:r>
            <a:endParaRPr lang="en-CA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5</a:t>
            </a:fld>
            <a:endParaRPr lang="en-CA" noProof="0" dirty="0"/>
          </a:p>
        </p:txBody>
      </p:sp>
      <p:sp>
        <p:nvSpPr>
          <p:cNvPr id="6" name="Titl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 smtClean="0"/>
              <a:t>Communities </a:t>
            </a:r>
            <a:r>
              <a:rPr lang="en-CA" sz="3200" dirty="0" smtClean="0"/>
              <a:t>of Practice in Canada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1494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19" y="2258520"/>
            <a:ext cx="4715518" cy="310929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6</a:t>
            </a:fld>
            <a:endParaRPr lang="en-CA" noProof="0" dirty="0"/>
          </a:p>
        </p:txBody>
      </p:sp>
      <p:sp>
        <p:nvSpPr>
          <p:cNvPr id="6" name="Titl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 smtClean="0"/>
              <a:t>Yukon – </a:t>
            </a:r>
            <a:br>
              <a:rPr lang="en-CA" sz="3200" dirty="0" smtClean="0"/>
            </a:br>
            <a:r>
              <a:rPr lang="en-CA" sz="3200" dirty="0" smtClean="0"/>
              <a:t>Asset Management Community of Practice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50504" y="5828306"/>
            <a:ext cx="8317065" cy="381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3"/>
              </a:rPr>
              <a:t>http://www.ayc-yk.ca/asset_management_community_of_practice/resources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7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5" y="787529"/>
            <a:ext cx="11756570" cy="101741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NWTAC - NWT Association of Communities</a:t>
            </a:r>
            <a:endParaRPr lang="en-CA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249" y="1733385"/>
            <a:ext cx="4551436" cy="349180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7</a:t>
            </a:fld>
            <a:endParaRPr lang="en-CA" noProof="0" dirty="0"/>
          </a:p>
        </p:txBody>
      </p:sp>
      <p:sp>
        <p:nvSpPr>
          <p:cNvPr id="7" name="TextBox 6"/>
          <p:cNvSpPr txBox="1"/>
          <p:nvPr/>
        </p:nvSpPr>
        <p:spPr>
          <a:xfrm>
            <a:off x="2960915" y="5653377"/>
            <a:ext cx="6930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hlinkClick r:id="rId4"/>
              </a:rPr>
              <a:t>https://assetmanagement.toolkitnwtac.com/</a:t>
            </a:r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152939" y="1733385"/>
            <a:ext cx="5384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Asset Management Toolkit</a:t>
            </a:r>
          </a:p>
          <a:p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AM Plan Template and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AM Policy Template and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Daily Inspection Forms (and videos!)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Lifecycle Costing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Buildings, Arenas, Pools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Fleet and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Levels of Service Guides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Lots more!!!!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75991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AMBC – Asset Management BC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1948071"/>
            <a:ext cx="6485235" cy="3792771"/>
          </a:xfrm>
        </p:spPr>
        <p:txBody>
          <a:bodyPr>
            <a:normAutofit fontScale="92500"/>
          </a:bodyPr>
          <a:lstStyle/>
          <a:p>
            <a:r>
              <a:rPr lang="en-CA" sz="2400" dirty="0" smtClean="0"/>
              <a:t>Asset SMART – A Local Government Self-Assessment Tool</a:t>
            </a:r>
          </a:p>
          <a:p>
            <a:endParaRPr lang="en-CA" sz="2400" dirty="0" smtClean="0"/>
          </a:p>
          <a:p>
            <a:r>
              <a:rPr lang="en-CA" sz="2400" dirty="0" smtClean="0"/>
              <a:t>A Guide to Developing A Municipal AM Policy</a:t>
            </a:r>
          </a:p>
          <a:p>
            <a:endParaRPr lang="en-CA" sz="2400" dirty="0" smtClean="0"/>
          </a:p>
          <a:p>
            <a:r>
              <a:rPr lang="en-CA" sz="2400" dirty="0" smtClean="0"/>
              <a:t>Examples (i.e. Town of Gibson’s AM Policy)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Presentations (i.e. City of Prince George Presentation on Developing Levels of Service</a:t>
            </a:r>
            <a:r>
              <a:rPr lang="en-CA" sz="26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Government of Yukon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DA17-AE8C-4E8A-9D22-6317634FEA89}" type="slidenum">
              <a:rPr lang="en-CA" noProof="0" smtClean="0"/>
              <a:t>8</a:t>
            </a:fld>
            <a:endParaRPr lang="en-CA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405" y="2113091"/>
            <a:ext cx="3230186" cy="32301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9060" y="5971430"/>
            <a:ext cx="501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3"/>
              </a:rPr>
              <a:t>https://www.assetmanagementbc.ca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5264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DESIGN_ID_OFFICE THEME" val="heYyxGhq"/>
  <p:tag name="ARTICULATE_SLIDE_THUMBNAIL_REFRESH" val="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YG Colour Theme">
      <a:dk1>
        <a:sysClr val="windowText" lastClr="000000"/>
      </a:dk1>
      <a:lt1>
        <a:sysClr val="window" lastClr="FFFFFF"/>
      </a:lt1>
      <a:dk2>
        <a:srgbClr val="3F3F3F"/>
      </a:dk2>
      <a:lt2>
        <a:srgbClr val="F2A900"/>
      </a:lt2>
      <a:accent1>
        <a:srgbClr val="244C5A"/>
      </a:accent1>
      <a:accent2>
        <a:srgbClr val="0097A9"/>
      </a:accent2>
      <a:accent3>
        <a:srgbClr val="7A9A01"/>
      </a:accent3>
      <a:accent4>
        <a:srgbClr val="F2A900"/>
      </a:accent4>
      <a:accent5>
        <a:srgbClr val="DC4405"/>
      </a:accent5>
      <a:accent6>
        <a:srgbClr val="512A44"/>
      </a:accent6>
      <a:hlink>
        <a:srgbClr val="0097A9"/>
      </a:hlink>
      <a:folHlink>
        <a:srgbClr val="512A44"/>
      </a:folHlink>
    </a:clrScheme>
    <a:fontScheme name="YG Fonts">
      <a:majorFont>
        <a:latin typeface="Montserrat"/>
        <a:ea typeface=""/>
        <a:cs typeface=""/>
      </a:majorFont>
      <a:minorFont>
        <a:latin typeface="Nunito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G_PowerPoint_Template5-widescreen.potx" id="{EA1A88DB-AA3F-435A-B2E8-CAFFC049C99E}" vid="{FD074F5F-D2E7-427B-AB61-7171EFBC4F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2a83c39b-78ed-4d0f-a9c6-63ad690de364">PowerPoint</Template>
    <Comments xmlns="2a83c39b-78ed-4d0f-a9c6-63ad690de364">For wide screens</Comments>
    <Format xmlns="2a83c39b-78ed-4d0f-a9c6-63ad690de364">PowerPoint</Format>
    <Colour xmlns="2a83c39b-78ed-4d0f-a9c6-63ad690de364">Colour</Colour>
    <_dlc_DocId xmlns="735eeb13-47b0-4f7e-9a38-605dfa23e887">Z6NW6R6XXT22-1666052116-33</_dlc_DocId>
    <_dlc_DocIdUrl xmlns="735eeb13-47b0-4f7e-9a38-605dfa23e887">
      <Url>https://yukonnect.gov.yk.ca/department/HPW/our-department/supply-services/queens-printer/_layouts/15/DocIdRedir.aspx?ID=Z6NW6R6XXT22-1666052116-33</Url>
      <Description>Z6NW6R6XXT22-1666052116-33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9A5838AD45B498415CCD880FDD7D1" ma:contentTypeVersion="4" ma:contentTypeDescription="Create a new document." ma:contentTypeScope="" ma:versionID="15db7b3393e0a0cd58e97e7a6fc244c0">
  <xsd:schema xmlns:xsd="http://www.w3.org/2001/XMLSchema" xmlns:xs="http://www.w3.org/2001/XMLSchema" xmlns:p="http://schemas.microsoft.com/office/2006/metadata/properties" xmlns:ns2="735eeb13-47b0-4f7e-9a38-605dfa23e887" xmlns:ns3="2a83c39b-78ed-4d0f-a9c6-63ad690de364" targetNamespace="http://schemas.microsoft.com/office/2006/metadata/properties" ma:root="true" ma:fieldsID="0e3b07eaf773ad83f6f7236ec27bed69" ns2:_="" ns3:_="">
    <xsd:import namespace="735eeb13-47b0-4f7e-9a38-605dfa23e887"/>
    <xsd:import namespace="2a83c39b-78ed-4d0f-a9c6-63ad690de36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mat" minOccurs="0"/>
                <xsd:element ref="ns3:Template" minOccurs="0"/>
                <xsd:element ref="ns3:Colour" minOccurs="0"/>
                <xsd:element ref="ns3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eeb13-47b0-4f7e-9a38-605dfa23e88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3c39b-78ed-4d0f-a9c6-63ad690de364" elementFormDefault="qualified">
    <xsd:import namespace="http://schemas.microsoft.com/office/2006/documentManagement/types"/>
    <xsd:import namespace="http://schemas.microsoft.com/office/infopath/2007/PartnerControls"/>
    <xsd:element name="Format" ma:index="11" nillable="true" ma:displayName="Format" ma:format="Dropdown" ma:internalName="Format">
      <xsd:simpleType>
        <xsd:restriction base="dms:Choice">
          <xsd:enumeration value="Indesign"/>
          <xsd:enumeration value="PDF"/>
          <xsd:enumeration value="PowerPoint"/>
          <xsd:enumeration value="Word"/>
        </xsd:restriction>
      </xsd:simpleType>
    </xsd:element>
    <xsd:element name="Template" ma:index="12" nillable="true" ma:displayName="Template" ma:format="Dropdown" ma:internalName="Template">
      <xsd:simpleType>
        <xsd:restriction base="dms:Choice">
          <xsd:enumeration value="Digital Ad"/>
          <xsd:enumeration value="Info sheet"/>
          <xsd:enumeration value="Letterhead"/>
          <xsd:enumeration value="Newsletter"/>
          <xsd:enumeration value="Memorandum"/>
          <xsd:enumeration value="Popup banner"/>
          <xsd:enumeration value="Poster"/>
          <xsd:enumeration value="PowerPoint"/>
          <xsd:enumeration value="Print Ad"/>
          <xsd:enumeration value="Report"/>
          <xsd:enumeration value="Tender Cover"/>
        </xsd:restriction>
      </xsd:simpleType>
    </xsd:element>
    <xsd:element name="Colour" ma:index="13" nillable="true" ma:displayName="Colour" ma:default="Colour" ma:format="Dropdown" ma:internalName="Colour">
      <xsd:simpleType>
        <xsd:restriction base="dms:Choice">
          <xsd:enumeration value="Black and White"/>
          <xsd:enumeration value="Colour"/>
        </xsd:restriction>
      </xsd:simpleType>
    </xsd:element>
    <xsd:element name="Comments" ma:index="14" nillable="true" ma:displayName="Comments" ma:internalName="Comment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D65203E-FFF3-485B-AACD-68117D22D6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9CE0E-FCEE-48ED-99DA-3F5E8D7FDA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735eeb13-47b0-4f7e-9a38-605dfa23e887"/>
    <ds:schemaRef ds:uri="2a83c39b-78ed-4d0f-a9c6-63ad690de364"/>
  </ds:schemaRefs>
</ds:datastoreItem>
</file>

<file path=customXml/itemProps3.xml><?xml version="1.0" encoding="utf-8"?>
<ds:datastoreItem xmlns:ds="http://schemas.openxmlformats.org/officeDocument/2006/customXml" ds:itemID="{34FC92FA-FE1E-4F23-8397-04E403E0A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5eeb13-47b0-4f7e-9a38-605dfa23e887"/>
    <ds:schemaRef ds:uri="2a83c39b-78ed-4d0f-a9c6-63ad690d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1D2B49A-681C-4936-9B15-E6297807F9D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YG_PowerPoint_Template5_widescreen</Template>
  <TotalTime>2418</TotalTime>
  <Words>383</Words>
  <Application>Microsoft Office PowerPoint</Application>
  <PresentationFormat>Widescreen</PresentationFormat>
  <Paragraphs>114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Unicode MS</vt:lpstr>
      <vt:lpstr>Calibri</vt:lpstr>
      <vt:lpstr>Montserrat</vt:lpstr>
      <vt:lpstr>Montserrat Bold</vt:lpstr>
      <vt:lpstr>Nunito Sans</vt:lpstr>
      <vt:lpstr>Office Theme</vt:lpstr>
      <vt:lpstr>Asset Management – Resources and Funding</vt:lpstr>
      <vt:lpstr>Overview - Asset Management in Canada</vt:lpstr>
      <vt:lpstr>FCM – Federation of Canadian Municipalities  “We are the national voice for Canada’s local governments” </vt:lpstr>
      <vt:lpstr>CNAM - Canadian Network of Asset Managers</vt:lpstr>
      <vt:lpstr>NAMS Canada</vt:lpstr>
      <vt:lpstr>Communities of Practice in Canada</vt:lpstr>
      <vt:lpstr>Yukon –  Asset Management Community of Practice</vt:lpstr>
      <vt:lpstr>NWTAC - NWT Association of Communities</vt:lpstr>
      <vt:lpstr>AMBC – Asset Management BC</vt:lpstr>
      <vt:lpstr>How/where do I start … and continue?</vt:lpstr>
      <vt:lpstr>The Future of Asset Management</vt:lpstr>
      <vt:lpstr>Questions?  Comments?</vt:lpstr>
    </vt:vector>
  </TitlesOfParts>
  <Company>Government of Yukon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Lily.Gontard</dc:creator>
  <cp:lastModifiedBy>Kirsti.Devries</cp:lastModifiedBy>
  <cp:revision>68</cp:revision>
  <dcterms:created xsi:type="dcterms:W3CDTF">2018-09-21T20:40:12Z</dcterms:created>
  <dcterms:modified xsi:type="dcterms:W3CDTF">2019-03-28T22:48:51Z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726A15F8-C11B-4F23-A7BA-414275B41D9B</vt:lpwstr>
  </property>
  <property fmtid="{D5CDD505-2E9C-101B-9397-08002B2CF9AE}" pid="3" name="ArticulatePath">
    <vt:lpwstr>YG_PowerPoint_Template1</vt:lpwstr>
  </property>
  <property fmtid="{D5CDD505-2E9C-101B-9397-08002B2CF9AE}" pid="4" name="ContentTypeId">
    <vt:lpwstr>0x0101007469A5838AD45B498415CCD880FDD7D1</vt:lpwstr>
  </property>
  <property fmtid="{D5CDD505-2E9C-101B-9397-08002B2CF9AE}" pid="5" name="_dlc_DocIdItemGuid">
    <vt:lpwstr>e829a2f3-c593-4d4d-96c6-ff702c74ee99</vt:lpwstr>
  </property>
</Properties>
</file>